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8" r:id="rId8"/>
    <p:sldId id="260" r:id="rId9"/>
    <p:sldId id="265" r:id="rId10"/>
    <p:sldId id="261" r:id="rId11"/>
    <p:sldId id="267" r:id="rId12"/>
    <p:sldId id="266" r:id="rId13"/>
    <p:sldId id="270" r:id="rId14"/>
    <p:sldId id="26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A81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1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17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2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36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1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0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0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7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6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sowit_gras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sowit_preven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edb.gov.hk/sowit_bir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edb.gov.hk/sowit_has_its_da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sowit_there_s_a_wi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db.gov.hk/s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sowit_blessing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sowit_gratitu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edb.gov.hk/sowit_good_tur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edb.gov.hk/sowit_frien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sowit_ho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2633" y="1881352"/>
            <a:ext cx="8843521" cy="2912116"/>
          </a:xfrm>
        </p:spPr>
        <p:txBody>
          <a:bodyPr/>
          <a:lstStyle/>
          <a:p>
            <a:pPr algn="ctr"/>
            <a:r>
              <a:rPr lang="en-US" altLang="zh-HK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SOWIT Video Resource Kit</a:t>
            </a:r>
            <a:br>
              <a:rPr lang="en-US" altLang="zh-HK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</a:br>
            <a:r>
              <a:rPr lang="en-US" altLang="zh-HK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(Part 1)</a:t>
            </a:r>
            <a:br>
              <a:rPr lang="en-US" altLang="zh-HK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</a:br>
            <a:endParaRPr lang="zh-HK" altLang="en-US" dirty="0">
              <a:solidFill>
                <a:srgbClr val="0099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357" y="5507950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HK" dirty="0"/>
              <a:t>Developed by English Language Education Section </a:t>
            </a:r>
          </a:p>
          <a:p>
            <a:pPr algn="l"/>
            <a:r>
              <a:rPr lang="en-US" altLang="zh-HK" dirty="0"/>
              <a:t>Curriculum Development Institute</a:t>
            </a:r>
          </a:p>
          <a:p>
            <a:pPr algn="l"/>
            <a:r>
              <a:rPr lang="en-US" altLang="zh-HK" dirty="0"/>
              <a:t>Education Bureau</a:t>
            </a:r>
          </a:p>
          <a:p>
            <a:pPr algn="l"/>
            <a:endParaRPr lang="zh-HK" altLang="en-US" dirty="0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783" y="176575"/>
            <a:ext cx="11251907" cy="1495972"/>
          </a:xfrm>
        </p:spPr>
        <p:txBody>
          <a:bodyPr>
            <a:noAutofit/>
          </a:bodyPr>
          <a:lstStyle/>
          <a:p>
            <a:r>
              <a:rPr lang="en-US" altLang="zh-HK" sz="3200" dirty="0" smtClean="0">
                <a:solidFill>
                  <a:schemeClr val="accent2">
                    <a:lumMod val="75000"/>
                  </a:schemeClr>
                </a:solidFill>
              </a:rPr>
              <a:t>Lesson Plan 6</a:t>
            </a:r>
            <a:r>
              <a:rPr lang="en-US" altLang="zh-HK" sz="3200" dirty="0" smtClean="0"/>
              <a:t/>
            </a:r>
            <a:br>
              <a:rPr lang="en-US" altLang="zh-HK" sz="3200" dirty="0" smtClean="0"/>
            </a:br>
            <a:endParaRPr lang="zh-HK" altLang="en-US" sz="3200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33285" y="2959581"/>
            <a:ext cx="10259176" cy="2811624"/>
          </a:xfrm>
        </p:spPr>
        <p:txBody>
          <a:bodyPr>
            <a:noAutofit/>
          </a:bodyPr>
          <a:lstStyle/>
          <a:p>
            <a:pPr algn="just"/>
            <a:r>
              <a:rPr lang="en-US" altLang="zh-HK" sz="2400" dirty="0" smtClean="0"/>
              <a:t>Through watching a video about the importance of seeing things from different perspectives and cherishing the things we have, students are guided to</a:t>
            </a:r>
          </a:p>
          <a:p>
            <a:pPr lvl="1" algn="just"/>
            <a:r>
              <a:rPr lang="en-US" altLang="zh-HK" sz="2000" dirty="0"/>
              <a:t>understand the meaning of the saying “The grass is always greener on the other side of the fence</a:t>
            </a:r>
            <a:r>
              <a:rPr lang="en-US" altLang="zh-HK" sz="2000" dirty="0" smtClean="0"/>
              <a:t>”</a:t>
            </a:r>
          </a:p>
          <a:p>
            <a:pPr lvl="1" algn="just"/>
            <a:r>
              <a:rPr lang="en-US" altLang="zh-HK" sz="2000" dirty="0" smtClean="0"/>
              <a:t>learn </a:t>
            </a:r>
            <a:r>
              <a:rPr lang="en-US" altLang="zh-HK" sz="2000" dirty="0"/>
              <a:t>about the related positive values and attitudes (e.g. be grateful, be positive, cherish what we have</a:t>
            </a:r>
            <a:r>
              <a:rPr lang="en-US" altLang="zh-HK" sz="2000" dirty="0" smtClean="0"/>
              <a:t>)</a:t>
            </a:r>
          </a:p>
          <a:p>
            <a:pPr lvl="1" algn="just"/>
            <a:r>
              <a:rPr lang="en-US" altLang="zh-HK" sz="2000" dirty="0" smtClean="0"/>
              <a:t>brainstorm ideas and design </a:t>
            </a:r>
            <a:r>
              <a:rPr lang="en-US" altLang="zh-HK" sz="2000" dirty="0"/>
              <a:t>a poster to promote the message of “Staying Positive”</a:t>
            </a:r>
            <a:endParaRPr lang="zh-HK" altLang="en-US" sz="20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86" y="839584"/>
            <a:ext cx="4206868" cy="2011681"/>
          </a:xfrm>
          <a:prstGeom prst="rect">
            <a:avLst/>
          </a:prstGeom>
          <a:noFill/>
        </p:spPr>
      </p:pic>
      <p:grpSp>
        <p:nvGrpSpPr>
          <p:cNvPr id="3" name="群組 2"/>
          <p:cNvGrpSpPr/>
          <p:nvPr/>
        </p:nvGrpSpPr>
        <p:grpSpPr>
          <a:xfrm>
            <a:off x="11280369" y="6242858"/>
            <a:ext cx="832927" cy="516560"/>
            <a:chOff x="6644009" y="1005248"/>
            <a:chExt cx="1046748" cy="746233"/>
          </a:xfrm>
        </p:grpSpPr>
        <p:sp>
          <p:nvSpPr>
            <p:cNvPr id="6" name="圓角矩形 5">
              <a:hlinkClick r:id="rId3"/>
            </p:cNvPr>
            <p:cNvSpPr/>
            <p:nvPr/>
          </p:nvSpPr>
          <p:spPr>
            <a:xfrm>
              <a:off x="6644009" y="1005248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>
              <a:hlinkClick r:id="rId3"/>
            </p:cNvPr>
            <p:cNvSpPr>
              <a:spLocks noChangeAspect="1"/>
            </p:cNvSpPr>
            <p:nvPr/>
          </p:nvSpPr>
          <p:spPr>
            <a:xfrm rot="5400000">
              <a:off x="6972882" y="109036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0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62455"/>
            <a:ext cx="8596668" cy="635221"/>
          </a:xfrm>
        </p:spPr>
        <p:txBody>
          <a:bodyPr>
            <a:normAutofit fontScale="90000"/>
          </a:bodyPr>
          <a:lstStyle/>
          <a:p>
            <a:r>
              <a:rPr lang="en-US" altLang="zh-HK" sz="3200" dirty="0" smtClean="0">
                <a:solidFill>
                  <a:schemeClr val="accent2">
                    <a:lumMod val="75000"/>
                  </a:schemeClr>
                </a:solidFill>
              </a:rPr>
              <a:t>Lesson </a:t>
            </a:r>
            <a:r>
              <a:rPr lang="en-US" altLang="zh-HK" sz="3200" dirty="0">
                <a:solidFill>
                  <a:schemeClr val="accent2">
                    <a:lumMod val="75000"/>
                  </a:schemeClr>
                </a:solidFill>
              </a:rPr>
              <a:t>Plan 7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5893" y="3621483"/>
            <a:ext cx="9097287" cy="4729655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Through appreciating a story about how </a:t>
            </a:r>
            <a:r>
              <a:rPr lang="en-US" sz="2400" dirty="0" smtClean="0"/>
              <a:t>the presenter helped stop a fire from happening, </a:t>
            </a:r>
            <a:r>
              <a:rPr lang="en-US" altLang="zh-TW" sz="2400" dirty="0" smtClean="0"/>
              <a:t>students are guided to</a:t>
            </a:r>
          </a:p>
          <a:p>
            <a:pPr lvl="1"/>
            <a:r>
              <a:rPr lang="en-US" altLang="zh-TW" sz="2000" dirty="0" smtClean="0"/>
              <a:t>understand the meaning of the saying “Prevention is better than cure”</a:t>
            </a:r>
          </a:p>
          <a:p>
            <a:pPr lvl="1"/>
            <a:r>
              <a:rPr lang="en-US" altLang="zh-TW" sz="2000" dirty="0" smtClean="0"/>
              <a:t>learn </a:t>
            </a:r>
            <a:r>
              <a:rPr lang="en-US" altLang="zh-TW" sz="2000" dirty="0"/>
              <a:t>about the related positive </a:t>
            </a:r>
            <a:r>
              <a:rPr lang="en-US" altLang="zh-TW" sz="2000" dirty="0" smtClean="0"/>
              <a:t>values and </a:t>
            </a:r>
            <a:r>
              <a:rPr lang="en-US" altLang="zh-TW" sz="2000" dirty="0"/>
              <a:t>attitudes (e.g. be proactive, be </a:t>
            </a:r>
            <a:r>
              <a:rPr lang="en-US" altLang="zh-TW" sz="2000" dirty="0" smtClean="0"/>
              <a:t>positive</a:t>
            </a:r>
            <a:r>
              <a:rPr lang="en-US" altLang="zh-TW" sz="2000" dirty="0"/>
              <a:t>, cherish what we </a:t>
            </a:r>
            <a:r>
              <a:rPr lang="en-US" altLang="zh-TW" sz="2000" dirty="0" smtClean="0"/>
              <a:t>have)</a:t>
            </a:r>
          </a:p>
          <a:p>
            <a:pPr lvl="1"/>
            <a:r>
              <a:rPr lang="en-US" altLang="zh-TW" sz="2000" dirty="0" smtClean="0"/>
              <a:t>write </a:t>
            </a:r>
            <a:r>
              <a:rPr lang="en-US" altLang="zh-TW" sz="2000" dirty="0"/>
              <a:t>a reflection on their personal </a:t>
            </a:r>
            <a:r>
              <a:rPr lang="en-US" altLang="zh-TW" sz="2000" dirty="0" smtClean="0"/>
              <a:t>experience</a:t>
            </a:r>
            <a:endParaRPr lang="zh-HK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93" y="1137175"/>
            <a:ext cx="4216905" cy="2402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群組 7"/>
          <p:cNvGrpSpPr/>
          <p:nvPr/>
        </p:nvGrpSpPr>
        <p:grpSpPr>
          <a:xfrm>
            <a:off x="11280080" y="6270112"/>
            <a:ext cx="750098" cy="457104"/>
            <a:chOff x="6588312" y="675147"/>
            <a:chExt cx="1046748" cy="746233"/>
          </a:xfrm>
        </p:grpSpPr>
        <p:sp>
          <p:nvSpPr>
            <p:cNvPr id="6" name="圓角矩形 5">
              <a:hlinkClick r:id="rId3"/>
            </p:cNvPr>
            <p:cNvSpPr/>
            <p:nvPr/>
          </p:nvSpPr>
          <p:spPr>
            <a:xfrm>
              <a:off x="6588312" y="675147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>
              <a:hlinkClick r:id="rId3"/>
            </p:cNvPr>
            <p:cNvSpPr>
              <a:spLocks noChangeAspect="1"/>
            </p:cNvSpPr>
            <p:nvPr/>
          </p:nvSpPr>
          <p:spPr>
            <a:xfrm rot="5400000">
              <a:off x="6917185" y="760263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0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41435"/>
            <a:ext cx="8596668" cy="656241"/>
          </a:xfrm>
        </p:spPr>
        <p:txBody>
          <a:bodyPr>
            <a:normAutofit fontScale="90000"/>
          </a:bodyPr>
          <a:lstStyle/>
          <a:p>
            <a:r>
              <a:rPr lang="en-US" altLang="zh-HK" sz="3200" dirty="0">
                <a:solidFill>
                  <a:schemeClr val="accent2">
                    <a:lumMod val="75000"/>
                  </a:schemeClr>
                </a:solidFill>
              </a:rPr>
              <a:t>Lesson Plan </a:t>
            </a:r>
            <a:r>
              <a:rPr lang="en-US" altLang="zh-HK" sz="32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3717346"/>
            <a:ext cx="9068245" cy="2757214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Through watching a </a:t>
            </a:r>
            <a:r>
              <a:rPr lang="en-US" altLang="zh-HK" sz="2400" dirty="0"/>
              <a:t>video about two </a:t>
            </a:r>
            <a:r>
              <a:rPr lang="en-US" sz="2400" dirty="0"/>
              <a:t>scientists competing to be the first to land on the </a:t>
            </a:r>
            <a:r>
              <a:rPr lang="en-US" sz="2400" dirty="0" smtClean="0"/>
              <a:t>moon, students </a:t>
            </a:r>
            <a:r>
              <a:rPr lang="en-US" altLang="zh-HK" sz="2400" dirty="0"/>
              <a:t>are guided </a:t>
            </a:r>
            <a:r>
              <a:rPr lang="en-US" altLang="zh-HK" sz="2400" dirty="0" smtClean="0"/>
              <a:t>to</a:t>
            </a:r>
          </a:p>
          <a:p>
            <a:pPr lvl="1"/>
            <a:r>
              <a:rPr lang="en-US" altLang="zh-HK" sz="2000" dirty="0" smtClean="0"/>
              <a:t>understand the meaning of the saying “The early bird catches the worm”</a:t>
            </a:r>
          </a:p>
          <a:p>
            <a:pPr lvl="1"/>
            <a:r>
              <a:rPr lang="en-US" altLang="zh-HK" sz="2000" dirty="0" smtClean="0"/>
              <a:t>learn about the related positive </a:t>
            </a:r>
            <a:r>
              <a:rPr lang="en-US" altLang="zh-HK" sz="2000" dirty="0"/>
              <a:t>values and attitudes (e.g. be proactive, be </a:t>
            </a:r>
            <a:r>
              <a:rPr lang="en-US" altLang="zh-HK" sz="2000" dirty="0" smtClean="0"/>
              <a:t>perseverant</a:t>
            </a:r>
            <a:r>
              <a:rPr lang="en-US" altLang="zh-HK" sz="2000" dirty="0"/>
              <a:t>, </a:t>
            </a:r>
            <a:r>
              <a:rPr lang="en-US" altLang="zh-HK" sz="2000" dirty="0" smtClean="0"/>
              <a:t>be </a:t>
            </a:r>
            <a:r>
              <a:rPr lang="en-US" altLang="zh-HK" sz="2000" dirty="0"/>
              <a:t>optimistic, be </a:t>
            </a:r>
            <a:r>
              <a:rPr lang="en-US" altLang="zh-HK" sz="2000" dirty="0" smtClean="0"/>
              <a:t>diligent)</a:t>
            </a:r>
          </a:p>
          <a:p>
            <a:pPr lvl="1"/>
            <a:r>
              <a:rPr lang="en-US" altLang="zh-HK" sz="2000" dirty="0" smtClean="0"/>
              <a:t>write </a:t>
            </a:r>
            <a:r>
              <a:rPr lang="en-US" altLang="zh-HK" sz="2000" dirty="0"/>
              <a:t>an email giving advice on how to achieve </a:t>
            </a:r>
            <a:r>
              <a:rPr lang="en-US" altLang="zh-HK" sz="2000" dirty="0" smtClean="0"/>
              <a:t>success</a:t>
            </a:r>
            <a:endParaRPr lang="zh-HK" altLang="en-US" sz="2000" dirty="0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250" y1="74778" x2="28438" y2="81333"/>
                        <a14:foregroundMark x1="63563" y1="77667" x2="74188" y2="89000"/>
                        <a14:foregroundMark x1="49625" y1="70444" x2="73188" y2="73333"/>
                        <a14:foregroundMark x1="67563" y1="70222" x2="73063" y2="69667"/>
                      </a14:backgroundRemoval>
                    </a14:imgEffect>
                  </a14:imgLayer>
                </a14:imgProps>
              </a:ext>
            </a:extLst>
          </a:blip>
          <a:srcRect t="12656" r="4891"/>
          <a:stretch/>
        </p:blipFill>
        <p:spPr bwMode="auto">
          <a:xfrm>
            <a:off x="1862052" y="931025"/>
            <a:ext cx="5561214" cy="2786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1313622" y="6309360"/>
            <a:ext cx="771700" cy="477503"/>
            <a:chOff x="6924759" y="651458"/>
            <a:chExt cx="1046748" cy="746233"/>
          </a:xfrm>
        </p:grpSpPr>
        <p:sp>
          <p:nvSpPr>
            <p:cNvPr id="5" name="圓角矩形 4">
              <a:hlinkClick r:id="rId4"/>
            </p:cNvPr>
            <p:cNvSpPr/>
            <p:nvPr/>
          </p:nvSpPr>
          <p:spPr>
            <a:xfrm>
              <a:off x="6924759" y="651458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4"/>
            </p:cNvPr>
            <p:cNvSpPr>
              <a:spLocks noChangeAspect="1"/>
            </p:cNvSpPr>
            <p:nvPr/>
          </p:nvSpPr>
          <p:spPr>
            <a:xfrm rot="5400000">
              <a:off x="7253632" y="73657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9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20684"/>
          </a:xfrm>
        </p:spPr>
        <p:txBody>
          <a:bodyPr>
            <a:normAutofit fontScale="90000"/>
          </a:bodyPr>
          <a:lstStyle/>
          <a:p>
            <a:r>
              <a:rPr lang="en-US" altLang="zh-HK" sz="3200" dirty="0">
                <a:solidFill>
                  <a:schemeClr val="accent2">
                    <a:lumMod val="75000"/>
                  </a:schemeClr>
                </a:solidFill>
              </a:rPr>
              <a:t>Lesson Plan </a:t>
            </a:r>
            <a:r>
              <a:rPr lang="en-US" altLang="zh-HK" sz="3200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034802"/>
            <a:ext cx="9068245" cy="4344909"/>
          </a:xfrm>
        </p:spPr>
        <p:txBody>
          <a:bodyPr>
            <a:normAutofit/>
          </a:bodyPr>
          <a:lstStyle/>
          <a:p>
            <a:pPr algn="just"/>
            <a:r>
              <a:rPr lang="en-US" altLang="zh-HK" sz="2400" dirty="0" smtClean="0"/>
              <a:t>Through appreciating a story about a </a:t>
            </a:r>
            <a:r>
              <a:rPr lang="en-US" altLang="zh-HK" sz="2400" dirty="0"/>
              <a:t>vendor who experienced ups and downs when selling his snacks in the </a:t>
            </a:r>
            <a:r>
              <a:rPr lang="en-US" altLang="zh-HK" sz="2400" dirty="0" smtClean="0"/>
              <a:t>street, students </a:t>
            </a:r>
            <a:r>
              <a:rPr lang="en-US" altLang="zh-HK" sz="2400" dirty="0"/>
              <a:t>are </a:t>
            </a:r>
            <a:r>
              <a:rPr lang="en-US" altLang="zh-HK" sz="2400" dirty="0" smtClean="0"/>
              <a:t>guided to</a:t>
            </a:r>
          </a:p>
          <a:p>
            <a:pPr lvl="1" algn="just"/>
            <a:r>
              <a:rPr lang="en-US" altLang="zh-HK" sz="2000" dirty="0" smtClean="0"/>
              <a:t>understand </a:t>
            </a:r>
            <a:r>
              <a:rPr lang="en-US" altLang="zh-HK" sz="2000" dirty="0"/>
              <a:t>the meaning of the saying “Every dog has its </a:t>
            </a:r>
            <a:r>
              <a:rPr lang="en-US" altLang="zh-HK" sz="2000" dirty="0" smtClean="0"/>
              <a:t>day”</a:t>
            </a:r>
          </a:p>
          <a:p>
            <a:pPr lvl="1" algn="just"/>
            <a:r>
              <a:rPr lang="en-US" altLang="zh-HK" sz="2000" dirty="0" smtClean="0"/>
              <a:t>learn </a:t>
            </a:r>
            <a:r>
              <a:rPr lang="en-US" altLang="zh-HK" sz="2000" dirty="0"/>
              <a:t>about the related positive values and attitudes (e.g. </a:t>
            </a:r>
            <a:r>
              <a:rPr lang="en-US" altLang="zh-HK" sz="2000" dirty="0" smtClean="0"/>
              <a:t>be </a:t>
            </a:r>
            <a:r>
              <a:rPr lang="en-US" altLang="zh-HK" sz="2000" dirty="0"/>
              <a:t>perseverant, be </a:t>
            </a:r>
            <a:r>
              <a:rPr lang="en-US" altLang="zh-HK" sz="2000" dirty="0" smtClean="0"/>
              <a:t>positive)</a:t>
            </a:r>
          </a:p>
          <a:p>
            <a:pPr lvl="1" algn="just"/>
            <a:r>
              <a:rPr lang="en-US" altLang="zh-HK" sz="2000" dirty="0" smtClean="0"/>
              <a:t>prepare </a:t>
            </a:r>
            <a:r>
              <a:rPr lang="en-US" altLang="zh-HK" sz="2000" dirty="0"/>
              <a:t>a collection of proverbs which convey the message of perseverance and staying </a:t>
            </a:r>
            <a:r>
              <a:rPr lang="en-US" altLang="zh-HK" sz="2000" dirty="0" smtClean="0"/>
              <a:t>positive</a:t>
            </a:r>
            <a:endParaRPr lang="zh-HK" altLang="en-US" sz="2000" dirty="0"/>
          </a:p>
        </p:txBody>
      </p:sp>
      <p:pic>
        <p:nvPicPr>
          <p:cNvPr id="5" name="圖片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51" b="74013" l="20797" r="49196">
                        <a14:foregroundMark x1="21966" y1="68805" x2="21966" y2="68805"/>
                        <a14:foregroundMark x1="29167" y1="67818" x2="29167" y2="67818"/>
                        <a14:foregroundMark x1="31981" y1="68914" x2="31981" y2="68914"/>
                        <a14:foregroundMark x1="25512" y1="66612" x2="25512" y2="66612"/>
                        <a14:foregroundMark x1="44810" y1="67325" x2="44810" y2="67325"/>
                        <a14:foregroundMark x1="40899" y1="67708" x2="40899" y2="67708"/>
                        <a14:foregroundMark x1="47186" y1="67434" x2="47186" y2="67434"/>
                        <a14:foregroundMark x1="48684" y1="68914" x2="48684" y2="68914"/>
                        <a14:foregroundMark x1="31287" y1="74013" x2="31287" y2="74013"/>
                        <a14:foregroundMark x1="38194" y1="72697" x2="38194" y2="72697"/>
                        <a14:foregroundMark x1="33991" y1="66228" x2="33991" y2="66228"/>
                        <a14:foregroundMark x1="37463" y1="66228" x2="37463" y2="66228"/>
                        <a14:foregroundMark x1="39072" y1="59649" x2="39072" y2="59649"/>
                        <a14:foregroundMark x1="32054" y1="64693" x2="32054" y2="64693"/>
                        <a14:foregroundMark x1="36001" y1="47807" x2="36001" y2="47807"/>
                        <a14:foregroundMark x1="34649" y1="50658" x2="34649" y2="50658"/>
                        <a14:foregroundMark x1="34868" y1="45340" x2="34868" y2="45340"/>
                        <a14:foregroundMark x1="30007" y1="50164" x2="30007" y2="50164"/>
                        <a14:foregroundMark x1="39035" y1="49945" x2="39035" y2="49945"/>
                        <a14:foregroundMark x1="36075" y1="54660" x2="36075" y2="54660"/>
                        <a14:foregroundMark x1="24232" y1="50877" x2="24232" y2="50877"/>
                        <a14:foregroundMark x1="28984" y1="50658" x2="28984" y2="50658"/>
                        <a14:foregroundMark x1="45102" y1="50548" x2="45102" y2="50548"/>
                        <a14:foregroundMark x1="42580" y1="51535" x2="42580" y2="51535"/>
                        <a14:foregroundMark x1="28216" y1="51042" x2="28216" y2="51042"/>
                        <a14:foregroundMark x1="30738" y1="52741" x2="30738" y2="52741"/>
                        <a14:foregroundMark x1="33260" y1="49890" x2="33260" y2="49890"/>
                        <a14:foregroundMark x1="32639" y1="47039" x2="32639" y2="47039"/>
                        <a14:foregroundMark x1="30921" y1="48904" x2="30921" y2="48904"/>
                        <a14:foregroundMark x1="32273" y1="51535" x2="32273" y2="51535"/>
                        <a14:foregroundMark x1="34759" y1="53015" x2="34759" y2="53015"/>
                        <a14:foregroundMark x1="38231" y1="53015" x2="38231" y2="53015"/>
                        <a14:foregroundMark x1="37829" y1="54989" x2="37829" y2="54989"/>
                        <a14:foregroundMark x1="36842" y1="54112" x2="36842" y2="54112"/>
                        <a14:foregroundMark x1="35599" y1="61075" x2="35599" y2="61075"/>
                        <a14:foregroundMark x1="36550" y1="61239" x2="36550" y2="61239"/>
                        <a14:foregroundMark x1="34320" y1="55263" x2="34320" y2="55263"/>
                        <a14:foregroundMark x1="32895" y1="54112" x2="32895" y2="54112"/>
                        <a14:foregroundMark x1="37171" y1="50164" x2="37171" y2="50164"/>
                        <a14:foregroundMark x1="40534" y1="50548" x2="40534" y2="50548"/>
                        <a14:foregroundMark x1="41265" y1="50877" x2="41265" y2="50877"/>
                        <a14:foregroundMark x1="37719" y1="50548" x2="37719" y2="50548"/>
                        <a14:foregroundMark x1="26096" y1="51371" x2="26096" y2="51371"/>
                        <a14:foregroundMark x1="26352" y1="51425" x2="26352" y2="51425"/>
                        <a14:foregroundMark x1="26352" y1="51425" x2="26352" y2="51425"/>
                        <a14:foregroundMark x1="29934" y1="51371" x2="29934" y2="51371"/>
                        <a14:foregroundMark x1="27485" y1="51809" x2="27485" y2="51809"/>
                        <a14:foregroundMark x1="42398" y1="54605" x2="42398" y2="54605"/>
                        <a14:foregroundMark x1="41009" y1="54496" x2="41009" y2="54496"/>
                        <a14:foregroundMark x1="33918" y1="41941" x2="33918" y2="41941"/>
                        <a14:foregroundMark x1="35051" y1="42050" x2="35051" y2="42050"/>
                        <a14:foregroundMark x1="35782" y1="42105" x2="35782" y2="42105"/>
                        <a14:foregroundMark x1="34393" y1="48136" x2="34393" y2="48136"/>
                        <a14:backgroundMark x1="28216" y1="54770" x2="28216" y2="54770"/>
                        <a14:backgroundMark x1="42105" y1="54605" x2="42105" y2="54605"/>
                        <a14:backgroundMark x1="40278" y1="54002" x2="40278" y2="54002"/>
                        <a14:backgroundMark x1="43165" y1="54660" x2="43165" y2="54660"/>
                        <a14:backgroundMark x1="39985" y1="54496" x2="39985" y2="54496"/>
                        <a14:backgroundMark x1="41082" y1="54167" x2="41082" y2="54167"/>
                        <a14:backgroundMark x1="61732" y1="63213" x2="61732" y2="63213"/>
                        <a14:backgroundMark x1="5775" y1="30866" x2="5775" y2="30866"/>
                      </a14:backgroundRemoval>
                    </a14:imgEffect>
                  </a14:imgLayer>
                </a14:imgProps>
              </a:ext>
            </a:extLst>
          </a:blip>
          <a:srcRect l="17264" t="36641" r="47236" b="26163"/>
          <a:stretch/>
        </p:blipFill>
        <p:spPr bwMode="auto">
          <a:xfrm>
            <a:off x="3350029" y="759126"/>
            <a:ext cx="3441469" cy="2358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1188931" y="6184670"/>
            <a:ext cx="922713" cy="570332"/>
            <a:chOff x="4899430" y="879815"/>
            <a:chExt cx="1046748" cy="746233"/>
          </a:xfrm>
        </p:grpSpPr>
        <p:sp>
          <p:nvSpPr>
            <p:cNvPr id="6" name="圓角矩形 5">
              <a:hlinkClick r:id="rId4"/>
            </p:cNvPr>
            <p:cNvSpPr/>
            <p:nvPr/>
          </p:nvSpPr>
          <p:spPr>
            <a:xfrm>
              <a:off x="4899430" y="879815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>
              <a:hlinkClick r:id="rId4"/>
            </p:cNvPr>
            <p:cNvSpPr>
              <a:spLocks noChangeAspect="1"/>
            </p:cNvSpPr>
            <p:nvPr/>
          </p:nvSpPr>
          <p:spPr>
            <a:xfrm rot="5400000">
              <a:off x="5228303" y="964931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0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4551"/>
            <a:ext cx="8596668" cy="723125"/>
          </a:xfrm>
        </p:spPr>
        <p:txBody>
          <a:bodyPr>
            <a:normAutofit fontScale="90000"/>
          </a:bodyPr>
          <a:lstStyle/>
          <a:p>
            <a:r>
              <a:rPr lang="en-US" altLang="zh-HK" sz="3200" dirty="0">
                <a:solidFill>
                  <a:schemeClr val="accent2">
                    <a:lumMod val="75000"/>
                  </a:schemeClr>
                </a:solidFill>
              </a:rPr>
              <a:t>Lesson Plan </a:t>
            </a:r>
            <a:r>
              <a:rPr lang="en-US" altLang="zh-HK" sz="32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261275"/>
            <a:ext cx="9444128" cy="305540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HK" sz="2400" dirty="0" smtClean="0"/>
              <a:t>Through watching a video about how a </a:t>
            </a:r>
            <a:r>
              <a:rPr lang="en-US" sz="2400" dirty="0"/>
              <a:t>man and his descendants </a:t>
            </a:r>
            <a:r>
              <a:rPr lang="en-US" sz="2400" dirty="0" smtClean="0"/>
              <a:t>worked with determination and eventually succeeded in digging </a:t>
            </a:r>
            <a:r>
              <a:rPr lang="en-US" sz="2400" dirty="0"/>
              <a:t>a tunnel through a </a:t>
            </a:r>
            <a:r>
              <a:rPr lang="en-US" sz="2400" dirty="0" smtClean="0"/>
              <a:t>mountain, students </a:t>
            </a:r>
            <a:r>
              <a:rPr lang="en-US" altLang="zh-HK" sz="2400" dirty="0" smtClean="0"/>
              <a:t>are </a:t>
            </a:r>
            <a:r>
              <a:rPr lang="en-US" altLang="zh-HK" sz="2400" dirty="0"/>
              <a:t>guided to</a:t>
            </a:r>
          </a:p>
          <a:p>
            <a:pPr lvl="1" algn="just"/>
            <a:r>
              <a:rPr lang="en-US" altLang="zh-HK" sz="2000" dirty="0" smtClean="0"/>
              <a:t>understand </a:t>
            </a:r>
            <a:r>
              <a:rPr lang="en-US" altLang="zh-HK" sz="2000" dirty="0"/>
              <a:t>the meaning of the saying “Where there’s a will, there’s a way</a:t>
            </a:r>
            <a:r>
              <a:rPr lang="en-US" altLang="zh-HK" sz="2000" dirty="0" smtClean="0"/>
              <a:t>”</a:t>
            </a:r>
          </a:p>
          <a:p>
            <a:pPr lvl="1" algn="just"/>
            <a:r>
              <a:rPr lang="en-US" altLang="zh-HK" sz="2000" dirty="0" smtClean="0"/>
              <a:t>learn </a:t>
            </a:r>
            <a:r>
              <a:rPr lang="en-US" altLang="zh-HK" sz="2000" dirty="0"/>
              <a:t>about the related positive values and attitudes (e.g. cherish what we have, be positive, be optimistic</a:t>
            </a:r>
            <a:r>
              <a:rPr lang="en-US" altLang="zh-HK" sz="2000" dirty="0" smtClean="0"/>
              <a:t>)</a:t>
            </a:r>
          </a:p>
          <a:p>
            <a:pPr lvl="1" algn="just"/>
            <a:r>
              <a:rPr lang="en-US" altLang="zh-HK" sz="2000" dirty="0" smtClean="0"/>
              <a:t>write </a:t>
            </a:r>
            <a:r>
              <a:rPr lang="en-US" altLang="zh-HK" sz="2000" dirty="0"/>
              <a:t>a short description about their dream job and how they can achieve their </a:t>
            </a:r>
            <a:r>
              <a:rPr lang="en-US" altLang="zh-HK" sz="2000" dirty="0" smtClean="0"/>
              <a:t>goals</a:t>
            </a:r>
            <a:endParaRPr lang="zh-HK" altLang="en-US" sz="2000" dirty="0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/>
          <a:stretch/>
        </p:blipFill>
        <p:spPr bwMode="auto">
          <a:xfrm>
            <a:off x="2227811" y="1027720"/>
            <a:ext cx="5206201" cy="2122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群組 6"/>
          <p:cNvGrpSpPr/>
          <p:nvPr/>
        </p:nvGrpSpPr>
        <p:grpSpPr>
          <a:xfrm>
            <a:off x="11230495" y="6234545"/>
            <a:ext cx="861300" cy="520644"/>
            <a:chOff x="7666173" y="630622"/>
            <a:chExt cx="1046748" cy="746233"/>
          </a:xfrm>
        </p:grpSpPr>
        <p:sp>
          <p:nvSpPr>
            <p:cNvPr id="5" name="圓角矩形 4">
              <a:hlinkClick r:id="rId3"/>
            </p:cNvPr>
            <p:cNvSpPr/>
            <p:nvPr/>
          </p:nvSpPr>
          <p:spPr>
            <a:xfrm>
              <a:off x="7666173" y="630622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3"/>
            </p:cNvPr>
            <p:cNvSpPr>
              <a:spLocks noChangeAspect="1"/>
            </p:cNvSpPr>
            <p:nvPr/>
          </p:nvSpPr>
          <p:spPr>
            <a:xfrm rot="5400000">
              <a:off x="7995046" y="715738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9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150" y="335280"/>
            <a:ext cx="7167492" cy="1320800"/>
          </a:xfrm>
        </p:spPr>
        <p:txBody>
          <a:bodyPr>
            <a:normAutofit fontScale="90000"/>
          </a:bodyPr>
          <a:lstStyle/>
          <a:p>
            <a:r>
              <a:rPr lang="en-US" altLang="zh-HK" b="1" dirty="0"/>
              <a:t>Using the </a:t>
            </a:r>
            <a:r>
              <a:rPr lang="en-US" altLang="zh-TW" b="1" dirty="0" smtClean="0"/>
              <a:t>SOWIT Video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Resource </a:t>
            </a:r>
            <a:r>
              <a:rPr lang="en-US" altLang="zh-TW" b="1" dirty="0" smtClean="0"/>
              <a:t>Kit </a:t>
            </a:r>
            <a:r>
              <a:rPr lang="en-US" altLang="zh-HK" b="1" dirty="0" smtClean="0"/>
              <a:t>in </a:t>
            </a:r>
            <a:r>
              <a:rPr lang="en-US" altLang="zh-HK" b="1" dirty="0"/>
              <a:t>the English </a:t>
            </a:r>
            <a:r>
              <a:rPr lang="en-US" altLang="zh-HK" b="1" dirty="0" smtClean="0"/>
              <a:t>Lessons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839310"/>
            <a:ext cx="9910455" cy="4475321"/>
          </a:xfrm>
        </p:spPr>
        <p:txBody>
          <a:bodyPr>
            <a:normAutofit/>
          </a:bodyPr>
          <a:lstStyle/>
          <a:p>
            <a:pPr algn="just"/>
            <a:r>
              <a:rPr lang="en-US" altLang="zh-HK" sz="2400" dirty="0"/>
              <a:t>Tying in with the modules and topics in the school-based English Language curriculum, </a:t>
            </a:r>
            <a:r>
              <a:rPr lang="en-US" altLang="zh-HK" sz="2400" dirty="0" smtClean="0"/>
              <a:t>schools </a:t>
            </a:r>
            <a:r>
              <a:rPr lang="en-US" altLang="zh-HK" sz="2400" dirty="0"/>
              <a:t>are encouraged to make use of the </a:t>
            </a:r>
            <a:r>
              <a:rPr lang="en-US" altLang="zh-HK" sz="2400" dirty="0" smtClean="0"/>
              <a:t>lesson plans </a:t>
            </a:r>
            <a:r>
              <a:rPr lang="en-US" altLang="zh-HK" sz="2400" dirty="0"/>
              <a:t>in the resource kit to </a:t>
            </a:r>
            <a:r>
              <a:rPr lang="en-US" altLang="zh-HK" sz="2400" dirty="0">
                <a:solidFill>
                  <a:srgbClr val="7030A0"/>
                </a:solidFill>
              </a:rPr>
              <a:t>enrich students’ English learning experiences</a:t>
            </a:r>
            <a:r>
              <a:rPr lang="en-US" altLang="zh-HK" sz="2400" dirty="0"/>
              <a:t> and </a:t>
            </a:r>
            <a:r>
              <a:rPr lang="en-US" altLang="zh-HK" sz="2400" dirty="0">
                <a:solidFill>
                  <a:srgbClr val="7030A0"/>
                </a:solidFill>
              </a:rPr>
              <a:t>create an inspiring and engaging environment</a:t>
            </a:r>
            <a:r>
              <a:rPr lang="en-US" altLang="zh-HK" sz="2400" dirty="0"/>
              <a:t> for the learning and teaching of SOW </a:t>
            </a:r>
            <a:r>
              <a:rPr lang="en-US" altLang="zh-HK" sz="2400" dirty="0" smtClean="0"/>
              <a:t>in </a:t>
            </a:r>
            <a:r>
              <a:rPr lang="en-US" altLang="zh-HK" sz="2400" dirty="0"/>
              <a:t>the English lessons</a:t>
            </a:r>
            <a:r>
              <a:rPr lang="en-US" altLang="zh-HK" sz="2400" dirty="0" smtClean="0"/>
              <a:t>.</a:t>
            </a:r>
          </a:p>
          <a:p>
            <a:pPr algn="just"/>
            <a:r>
              <a:rPr lang="en-US" altLang="zh-HK" sz="2400" dirty="0"/>
              <a:t>Teachers are encouraged to select and adapt the materials to suit their students’ </a:t>
            </a:r>
            <a:r>
              <a:rPr lang="en-US" altLang="zh-HK" sz="2400" dirty="0">
                <a:solidFill>
                  <a:srgbClr val="7030A0"/>
                </a:solidFill>
              </a:rPr>
              <a:t>needs</a:t>
            </a:r>
            <a:r>
              <a:rPr lang="en-US" altLang="zh-HK" sz="2400" dirty="0"/>
              <a:t>, </a:t>
            </a:r>
            <a:r>
              <a:rPr lang="en-US" altLang="zh-HK" sz="2400" dirty="0">
                <a:solidFill>
                  <a:srgbClr val="7030A0"/>
                </a:solidFill>
              </a:rPr>
              <a:t>interests</a:t>
            </a:r>
            <a:r>
              <a:rPr lang="en-US" altLang="zh-HK" sz="2400" dirty="0"/>
              <a:t> and </a:t>
            </a:r>
            <a:r>
              <a:rPr lang="en-US" altLang="zh-HK" sz="2400" dirty="0">
                <a:solidFill>
                  <a:srgbClr val="7030A0"/>
                </a:solidFill>
              </a:rPr>
              <a:t>abilities</a:t>
            </a:r>
            <a:r>
              <a:rPr lang="en-US" altLang="zh-HK" sz="2400" dirty="0"/>
              <a:t>.  </a:t>
            </a:r>
          </a:p>
          <a:p>
            <a:pPr algn="just"/>
            <a:r>
              <a:rPr lang="en-US" altLang="zh-HK" sz="2400" dirty="0" smtClean="0"/>
              <a:t>Posters</a:t>
            </a:r>
            <a:r>
              <a:rPr lang="en-US" altLang="zh-HK" sz="2400" dirty="0"/>
              <a:t>, </a:t>
            </a:r>
            <a:r>
              <a:rPr lang="en-US" altLang="zh-HK" sz="2400" dirty="0" smtClean="0"/>
              <a:t>games, learning and teaching materials </a:t>
            </a:r>
            <a:r>
              <a:rPr lang="en-US" altLang="zh-HK" sz="2400" dirty="0"/>
              <a:t>and </a:t>
            </a:r>
            <a:r>
              <a:rPr lang="en-US" altLang="zh-HK" sz="2400" dirty="0" smtClean="0"/>
              <a:t>SOWIT videos are </a:t>
            </a:r>
            <a:r>
              <a:rPr lang="en-US" altLang="zh-HK" sz="2400" dirty="0"/>
              <a:t>available on the website of the Education Bureau (</a:t>
            </a:r>
            <a:r>
              <a:rPr lang="en-US" altLang="zh-HK" sz="2400" dirty="0">
                <a:hlinkClick r:id="rId2"/>
              </a:rPr>
              <a:t>http://www.edb.gov.hk/sow</a:t>
            </a:r>
            <a:r>
              <a:rPr lang="en-US" altLang="zh-HK" sz="2400" dirty="0" smtClean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18" y="5515226"/>
            <a:ext cx="956176" cy="95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Background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29407"/>
            <a:ext cx="9328514" cy="4918841"/>
          </a:xfrm>
        </p:spPr>
        <p:txBody>
          <a:bodyPr>
            <a:noAutofit/>
          </a:bodyPr>
          <a:lstStyle/>
          <a:p>
            <a:r>
              <a:rPr lang="en-US" altLang="zh-HK" sz="2800" dirty="0" smtClean="0"/>
              <a:t>The SOWIT Video Series…</a:t>
            </a:r>
          </a:p>
          <a:p>
            <a:pPr lvl="1" algn="just"/>
            <a:r>
              <a:rPr lang="en-US" altLang="zh-HK" sz="2400" dirty="0"/>
              <a:t>h</a:t>
            </a:r>
            <a:r>
              <a:rPr lang="en-US" altLang="zh-HK" sz="2400" dirty="0" smtClean="0"/>
              <a:t>as been launched in January 2021 in support </a:t>
            </a:r>
            <a:r>
              <a:rPr lang="en-US" altLang="zh-HK" sz="2400" dirty="0"/>
              <a:t>of the </a:t>
            </a:r>
            <a:r>
              <a:rPr lang="en-US" altLang="zh-HK" sz="2400" dirty="0" smtClean="0"/>
              <a:t>cross-curricular campaign “</a:t>
            </a:r>
            <a:r>
              <a:rPr lang="en-US" altLang="zh-HK" sz="2400" b="1" dirty="0" smtClean="0"/>
              <a:t>Promoting </a:t>
            </a:r>
            <a:r>
              <a:rPr lang="en-US" altLang="zh-HK" sz="2400" b="1" dirty="0"/>
              <a:t>Positive Values and Attitudes through English Sayings of </a:t>
            </a:r>
            <a:r>
              <a:rPr lang="en-US" altLang="zh-HK" sz="2400" b="1" dirty="0" smtClean="0"/>
              <a:t>Wisdom (SOW)</a:t>
            </a:r>
            <a:r>
              <a:rPr lang="en-US" altLang="zh-HK" sz="2400" dirty="0" smtClean="0"/>
              <a:t>”</a:t>
            </a:r>
          </a:p>
          <a:p>
            <a:pPr lvl="1" algn="just"/>
            <a:r>
              <a:rPr lang="en-US" altLang="zh-HK" sz="2400" dirty="0" smtClean="0"/>
              <a:t>integrates </a:t>
            </a:r>
            <a:r>
              <a:rPr lang="en-US" altLang="zh-HK" sz="2400" dirty="0"/>
              <a:t>live-action, animation and motion graphics to illustrate selected </a:t>
            </a:r>
            <a:r>
              <a:rPr lang="en-US" altLang="zh-HK" sz="2400" dirty="0" smtClean="0"/>
              <a:t>SOW in </a:t>
            </a:r>
            <a:r>
              <a:rPr lang="en-US" altLang="zh-HK" sz="2400" dirty="0"/>
              <a:t>a vibrant and entertaining manner</a:t>
            </a:r>
            <a:endParaRPr lang="en-US" altLang="zh-HK" sz="2400" dirty="0" smtClean="0"/>
          </a:p>
          <a:p>
            <a:pPr algn="just"/>
            <a:r>
              <a:rPr lang="en-US" altLang="zh-HK" sz="2800" dirty="0" smtClean="0"/>
              <a:t>The SOWIT Video Resource Kit…</a:t>
            </a:r>
          </a:p>
          <a:p>
            <a:pPr lvl="1" algn="just"/>
            <a:r>
              <a:rPr lang="en-US" altLang="zh-HK" sz="2400" dirty="0" err="1" smtClean="0"/>
              <a:t>synergises</a:t>
            </a:r>
            <a:r>
              <a:rPr lang="en-US" altLang="zh-HK" sz="2400" dirty="0" smtClean="0"/>
              <a:t> </a:t>
            </a:r>
            <a:r>
              <a:rPr lang="en-US" altLang="zh-HK" sz="2400" dirty="0"/>
              <a:t>the use of the SOWIT videos </a:t>
            </a:r>
            <a:r>
              <a:rPr lang="en-US" altLang="zh-HK" sz="2400" dirty="0" smtClean="0"/>
              <a:t>in the learning and teaching of SOW </a:t>
            </a:r>
            <a:r>
              <a:rPr lang="en-US" altLang="zh-HK" sz="2400" dirty="0"/>
              <a:t>and promoting positive values and attitudes in the English lessons</a:t>
            </a:r>
            <a:endParaRPr lang="en-US" altLang="zh-HK" sz="2400" dirty="0" smtClean="0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13507" cy="851338"/>
          </a:xfrm>
        </p:spPr>
        <p:txBody>
          <a:bodyPr>
            <a:normAutofit/>
          </a:bodyPr>
          <a:lstStyle/>
          <a:p>
            <a:r>
              <a:rPr lang="en-US" altLang="zh-HK" dirty="0"/>
              <a:t>Aims of the </a:t>
            </a:r>
            <a:r>
              <a:rPr lang="en-US" altLang="zh-HK" dirty="0" smtClean="0"/>
              <a:t>Resource Kit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60938"/>
            <a:ext cx="8596668" cy="4677103"/>
          </a:xfrm>
        </p:spPr>
        <p:txBody>
          <a:bodyPr>
            <a:noAutofit/>
          </a:bodyPr>
          <a:lstStyle/>
          <a:p>
            <a:r>
              <a:rPr lang="en-US" altLang="zh-HK" sz="2400" b="1" dirty="0" smtClean="0"/>
              <a:t>To complement the SOWIT videos </a:t>
            </a:r>
            <a:r>
              <a:rPr lang="en-US" altLang="zh-HK" sz="2400" dirty="0" smtClean="0"/>
              <a:t>by providing suggestions on how to effectively use the videos to enrich students’ English learning experiences and create an inspiring and engaging environment for the learning and teaching of SOW </a:t>
            </a:r>
            <a:endParaRPr lang="en-US" altLang="zh-HK" sz="2000" dirty="0"/>
          </a:p>
          <a:p>
            <a:pPr algn="just"/>
            <a:r>
              <a:rPr lang="en-US" altLang="zh-HK" sz="2400" b="1" dirty="0" smtClean="0"/>
              <a:t>To enhance </a:t>
            </a:r>
            <a:r>
              <a:rPr lang="en-US" altLang="zh-HK" sz="2400" b="1" dirty="0"/>
              <a:t>students’ viewing and </a:t>
            </a:r>
            <a:r>
              <a:rPr lang="en-US" altLang="zh-HK" sz="2400" b="1" dirty="0" smtClean="0"/>
              <a:t>multimodal </a:t>
            </a:r>
            <a:r>
              <a:rPr lang="en-US" altLang="zh-HK" sz="2400" b="1" dirty="0"/>
              <a:t>literacy skills </a:t>
            </a:r>
            <a:r>
              <a:rPr lang="en-US" altLang="zh-HK" sz="2400" dirty="0"/>
              <a:t>through appreciation of the SOWIT </a:t>
            </a:r>
            <a:r>
              <a:rPr lang="en-US" altLang="zh-HK" sz="2400" dirty="0" smtClean="0"/>
              <a:t>videos</a:t>
            </a:r>
          </a:p>
          <a:p>
            <a:pPr algn="just"/>
            <a:r>
              <a:rPr lang="en-US" altLang="zh-HK" sz="2400" b="1" dirty="0" smtClean="0"/>
              <a:t>To reinforce the development of positive values and attitudes </a:t>
            </a:r>
            <a:r>
              <a:rPr lang="en-US" altLang="zh-HK" sz="2400" dirty="0" smtClean="0"/>
              <a:t>through appreciating and reflecting on the stories presented in the SOWIT videos</a:t>
            </a:r>
          </a:p>
        </p:txBody>
      </p:sp>
      <p:pic>
        <p:nvPicPr>
          <p:cNvPr id="5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172"/>
          </a:xfrm>
        </p:spPr>
        <p:txBody>
          <a:bodyPr>
            <a:normAutofit/>
          </a:bodyPr>
          <a:lstStyle/>
          <a:p>
            <a:r>
              <a:rPr lang="en-US" altLang="zh-HK" dirty="0"/>
              <a:t>Content of the </a:t>
            </a:r>
            <a:r>
              <a:rPr lang="en-US" altLang="zh-HK" dirty="0" smtClean="0"/>
              <a:t>Resource Kit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87061"/>
            <a:ext cx="9164498" cy="4435367"/>
          </a:xfrm>
        </p:spPr>
        <p:txBody>
          <a:bodyPr>
            <a:noAutofit/>
          </a:bodyPr>
          <a:lstStyle/>
          <a:p>
            <a:r>
              <a:rPr lang="en-US" altLang="zh-TW" sz="2400" b="1" dirty="0" smtClean="0"/>
              <a:t>Ten</a:t>
            </a:r>
            <a:r>
              <a:rPr lang="en-US" altLang="zh-HK" sz="2400" b="1" dirty="0" smtClean="0"/>
              <a:t> </a:t>
            </a:r>
            <a:r>
              <a:rPr lang="en-US" altLang="zh-HK" sz="2400" b="1" dirty="0"/>
              <a:t>sets of learning </a:t>
            </a:r>
            <a:r>
              <a:rPr lang="en-US" altLang="zh-HK" sz="2400" b="1" dirty="0" smtClean="0"/>
              <a:t>and teaching materials </a:t>
            </a:r>
            <a:r>
              <a:rPr lang="en-US" altLang="zh-HK" sz="2400" dirty="0" smtClean="0"/>
              <a:t>for the first batch of SOWIT video series:</a:t>
            </a:r>
          </a:p>
          <a:p>
            <a:pPr lvl="1"/>
            <a:r>
              <a:rPr lang="en-US" altLang="zh-HK" sz="2000" dirty="0" smtClean="0"/>
              <a:t>suggested for </a:t>
            </a:r>
            <a:r>
              <a:rPr lang="en-US" altLang="zh-HK" sz="2000" dirty="0"/>
              <a:t>use in the upper primary and junior secondary English </a:t>
            </a:r>
            <a:r>
              <a:rPr lang="en-US" altLang="zh-HK" sz="2000" dirty="0" smtClean="0"/>
              <a:t>classrooms, with adaptations as appropriate to cater for the diverse learning needs, interests and abilities of students</a:t>
            </a:r>
          </a:p>
          <a:p>
            <a:pPr lvl="1"/>
            <a:r>
              <a:rPr lang="en-US" altLang="zh-TW" sz="2000" dirty="0"/>
              <a:t>comprising teaching plans, </a:t>
            </a:r>
            <a:r>
              <a:rPr lang="en-US" altLang="zh-TW" sz="2000" dirty="0" smtClean="0"/>
              <a:t>including pre-viewing, viewing and post-viewing activities, and covering understanding of story elements (e.g. </a:t>
            </a:r>
            <a:r>
              <a:rPr lang="en-US" altLang="zh-TW" sz="2000" dirty="0" err="1" smtClean="0"/>
              <a:t>characterisation</a:t>
            </a:r>
            <a:r>
              <a:rPr lang="en-US" altLang="zh-TW" sz="2000" dirty="0" smtClean="0"/>
              <a:t>, setting, plot development) and appreciation of features of multimodal literacy (e.g. images, music, sound effects) </a:t>
            </a:r>
          </a:p>
          <a:p>
            <a:pPr lvl="1"/>
            <a:r>
              <a:rPr lang="en-US" altLang="zh-HK" sz="2000" dirty="0" smtClean="0"/>
              <a:t>cultivating positive values and attitudes through inspiring students to reflect on the stories presented in the videos  </a:t>
            </a:r>
            <a:endParaRPr lang="en-US" altLang="zh-HK" sz="2000" dirty="0"/>
          </a:p>
        </p:txBody>
      </p:sp>
      <p:pic>
        <p:nvPicPr>
          <p:cNvPr id="5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9884" y="268544"/>
            <a:ext cx="8596668" cy="1138621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Lesson Plan 1</a:t>
            </a:r>
            <a:b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HK" dirty="0" smtClean="0"/>
              <a:t>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7964" y="3987215"/>
            <a:ext cx="9188561" cy="2721586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Through appreciating a story about a farmer who learnt to cherish what he had, students are guided to</a:t>
            </a:r>
          </a:p>
          <a:p>
            <a:pPr lvl="1"/>
            <a:r>
              <a:rPr lang="en-US" altLang="zh-HK" sz="2000" dirty="0" smtClean="0"/>
              <a:t>learn about </a:t>
            </a:r>
            <a:r>
              <a:rPr lang="en-US" altLang="zh-HK" sz="2000" dirty="0"/>
              <a:t>the </a:t>
            </a:r>
            <a:r>
              <a:rPr lang="en-US" altLang="zh-HK" sz="2000" dirty="0" smtClean="0"/>
              <a:t>saying “Count your blessings”</a:t>
            </a:r>
          </a:p>
          <a:p>
            <a:pPr lvl="1"/>
            <a:r>
              <a:rPr lang="en-US" altLang="zh-HK" sz="2000" dirty="0" smtClean="0"/>
              <a:t>understand </a:t>
            </a:r>
            <a:r>
              <a:rPr lang="en-US" altLang="zh-HK" sz="2000" dirty="0"/>
              <a:t>the </a:t>
            </a:r>
            <a:r>
              <a:rPr lang="en-US" altLang="zh-HK" sz="2000" dirty="0" smtClean="0"/>
              <a:t>related positive </a:t>
            </a:r>
            <a:r>
              <a:rPr lang="en-US" altLang="zh-HK" sz="2000" dirty="0"/>
              <a:t>values and attitudes </a:t>
            </a:r>
            <a:r>
              <a:rPr lang="en-US" altLang="zh-HK" sz="2000" dirty="0" smtClean="0"/>
              <a:t>(</a:t>
            </a:r>
            <a:r>
              <a:rPr lang="en-US" altLang="zh-HK" sz="2000" dirty="0"/>
              <a:t>e.g. be grateful, cherish what we have, be positive) </a:t>
            </a:r>
            <a:endParaRPr lang="en-US" altLang="zh-HK" sz="2000" dirty="0" smtClean="0"/>
          </a:p>
          <a:p>
            <a:pPr lvl="1"/>
            <a:r>
              <a:rPr lang="en-US" altLang="zh-HK" sz="2000" dirty="0"/>
              <a:t>write a reflection on their personal experience</a:t>
            </a:r>
            <a:endParaRPr lang="zh-HK" altLang="en-US" sz="2000" dirty="0"/>
          </a:p>
        </p:txBody>
      </p:sp>
      <p:pic>
        <p:nvPicPr>
          <p:cNvPr id="6" name="圖片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r="1029"/>
          <a:stretch/>
        </p:blipFill>
        <p:spPr>
          <a:xfrm>
            <a:off x="2305089" y="1097676"/>
            <a:ext cx="5446258" cy="2575433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1255433" y="6226233"/>
            <a:ext cx="767954" cy="482568"/>
            <a:chOff x="4586989" y="877969"/>
            <a:chExt cx="1046748" cy="746233"/>
          </a:xfrm>
        </p:grpSpPr>
        <p:sp>
          <p:nvSpPr>
            <p:cNvPr id="7" name="圓角矩形 6">
              <a:hlinkClick r:id="rId3"/>
            </p:cNvPr>
            <p:cNvSpPr/>
            <p:nvPr/>
          </p:nvSpPr>
          <p:spPr>
            <a:xfrm>
              <a:off x="4586989" y="877969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等腰三角形 7">
              <a:hlinkClick r:id="rId3"/>
            </p:cNvPr>
            <p:cNvSpPr>
              <a:spLocks noChangeAspect="1"/>
            </p:cNvSpPr>
            <p:nvPr/>
          </p:nvSpPr>
          <p:spPr>
            <a:xfrm rot="5400000">
              <a:off x="4936882" y="96274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1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4630" y="299258"/>
            <a:ext cx="8596668" cy="606829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Lesson Plan 2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9732" y="3644760"/>
            <a:ext cx="9309830" cy="2963074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Through appreciating a story about how gratitude leads to a contented life, students are guided to</a:t>
            </a:r>
          </a:p>
          <a:p>
            <a:pPr lvl="1"/>
            <a:r>
              <a:rPr lang="en-US" altLang="zh-HK" sz="2000" dirty="0"/>
              <a:t>understand the meaning of the saying “Gratitude turns what we have into enough</a:t>
            </a:r>
            <a:r>
              <a:rPr lang="en-US" altLang="zh-HK" sz="2000" dirty="0" smtClean="0"/>
              <a:t>”</a:t>
            </a:r>
          </a:p>
          <a:p>
            <a:pPr lvl="1"/>
            <a:r>
              <a:rPr lang="en-US" altLang="zh-HK" sz="2000" dirty="0" smtClean="0"/>
              <a:t>learn </a:t>
            </a:r>
            <a:r>
              <a:rPr lang="en-US" altLang="zh-HK" sz="2000" dirty="0"/>
              <a:t>about the related positive values and attitudes (e.g. be grateful, cherish what we have, be </a:t>
            </a:r>
            <a:r>
              <a:rPr lang="en-US" altLang="zh-HK" sz="2000" dirty="0" smtClean="0"/>
              <a:t>positive)</a:t>
            </a:r>
          </a:p>
          <a:p>
            <a:pPr lvl="1"/>
            <a:r>
              <a:rPr lang="en-US" altLang="zh-HK" sz="2000" dirty="0" smtClean="0"/>
              <a:t>write a note to express gratitude to the person(s) they appreciate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997920"/>
            <a:ext cx="5263219" cy="27178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群組 6"/>
          <p:cNvGrpSpPr/>
          <p:nvPr/>
        </p:nvGrpSpPr>
        <p:grpSpPr>
          <a:xfrm>
            <a:off x="11313622" y="6184669"/>
            <a:ext cx="780802" cy="544246"/>
            <a:chOff x="4608010" y="760249"/>
            <a:chExt cx="1046748" cy="746233"/>
          </a:xfrm>
        </p:grpSpPr>
        <p:sp>
          <p:nvSpPr>
            <p:cNvPr id="8" name="圓角矩形 7">
              <a:hlinkClick r:id="rId3"/>
            </p:cNvPr>
            <p:cNvSpPr/>
            <p:nvPr/>
          </p:nvSpPr>
          <p:spPr>
            <a:xfrm>
              <a:off x="4608010" y="760249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>
              <a:hlinkClick r:id="rId3"/>
            </p:cNvPr>
            <p:cNvSpPr>
              <a:spLocks noChangeAspect="1"/>
            </p:cNvSpPr>
            <p:nvPr/>
          </p:nvSpPr>
          <p:spPr>
            <a:xfrm rot="5400000">
              <a:off x="4936883" y="845365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1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515007"/>
            <a:ext cx="8596668" cy="582669"/>
          </a:xfrm>
        </p:spPr>
        <p:txBody>
          <a:bodyPr>
            <a:normAutofit fontScale="90000"/>
          </a:bodyPr>
          <a:lstStyle/>
          <a:p>
            <a:r>
              <a:rPr lang="en-US" altLang="zh-HK" sz="3200" dirty="0">
                <a:solidFill>
                  <a:schemeClr val="accent2">
                    <a:lumMod val="75000"/>
                  </a:schemeClr>
                </a:solidFill>
              </a:rPr>
              <a:t>Lesson Plan </a:t>
            </a:r>
            <a:r>
              <a:rPr lang="en-US" altLang="zh-HK" sz="32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149" y="3371761"/>
            <a:ext cx="9044736" cy="3124056"/>
          </a:xfrm>
        </p:spPr>
        <p:txBody>
          <a:bodyPr>
            <a:normAutofit/>
          </a:bodyPr>
          <a:lstStyle/>
          <a:p>
            <a:pPr algn="just"/>
            <a:r>
              <a:rPr lang="en-US" altLang="zh-HK" sz="2400" dirty="0" smtClean="0"/>
              <a:t>Through watching a video about a turtle getting a </a:t>
            </a:r>
            <a:r>
              <a:rPr lang="en-US" altLang="zh-HK" sz="2400" dirty="0" err="1" smtClean="0"/>
              <a:t>favour</a:t>
            </a:r>
            <a:r>
              <a:rPr lang="en-US" altLang="zh-HK" sz="2400" dirty="0" smtClean="0"/>
              <a:t> in return for his good deed, students are guided to</a:t>
            </a:r>
          </a:p>
          <a:p>
            <a:pPr lvl="1" algn="just"/>
            <a:r>
              <a:rPr lang="en-US" altLang="zh-HK" sz="2000" dirty="0" smtClean="0"/>
              <a:t>understand </a:t>
            </a:r>
            <a:r>
              <a:rPr lang="en-US" altLang="zh-HK" sz="2000" dirty="0"/>
              <a:t>the meaning of the saying “One good turn deserves </a:t>
            </a:r>
            <a:r>
              <a:rPr lang="en-US" altLang="zh-HK" sz="2000" dirty="0" smtClean="0"/>
              <a:t>another”</a:t>
            </a:r>
          </a:p>
          <a:p>
            <a:pPr lvl="1" algn="just"/>
            <a:r>
              <a:rPr lang="en-US" altLang="zh-HK" sz="2000" dirty="0" smtClean="0"/>
              <a:t>learn about the </a:t>
            </a:r>
            <a:r>
              <a:rPr lang="en-US" altLang="zh-HK" sz="2000" dirty="0"/>
              <a:t>related positive values and attitudes (e.g. be grateful, cherish what we have, be positive, be </a:t>
            </a:r>
            <a:r>
              <a:rPr lang="en-US" altLang="zh-HK" sz="2000" dirty="0" smtClean="0"/>
              <a:t>optimistic)</a:t>
            </a:r>
          </a:p>
          <a:p>
            <a:pPr lvl="1" algn="just"/>
            <a:r>
              <a:rPr lang="en-US" altLang="zh-HK" sz="2000" dirty="0" smtClean="0"/>
              <a:t>write </a:t>
            </a:r>
            <a:r>
              <a:rPr lang="en-US" altLang="zh-HK" sz="2000" dirty="0"/>
              <a:t>a short “Thank-you” note and/or a reflection to show their appreciation for someone’s </a:t>
            </a:r>
            <a:r>
              <a:rPr lang="en-US" altLang="zh-HK" sz="2000" dirty="0" smtClean="0"/>
              <a:t>kindness</a:t>
            </a:r>
            <a:endParaRPr lang="zh-HK" altLang="en-US" sz="2000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20" l="609" r="98513">
                        <a14:foregroundMark x1="18594" y1="59531" x2="18594" y2="59531"/>
                        <a14:foregroundMark x1="6829" y1="87683" x2="6829" y2="87683"/>
                        <a14:foregroundMark x1="11224" y1="89003" x2="11224" y2="89003"/>
                        <a14:foregroundMark x1="22921" y1="88123" x2="22921" y2="88123"/>
                        <a14:foregroundMark x1="29817" y1="88270" x2="29817" y2="88270"/>
                        <a14:foregroundMark x1="28398" y1="85484" x2="28398" y2="85484"/>
                        <a14:foregroundMark x1="42258" y1="83284" x2="42258" y2="83284"/>
                        <a14:foregroundMark x1="58147" y1="86364" x2="58147" y2="86364"/>
                        <a14:foregroundMark x1="69236" y1="85630" x2="69236" y2="85630"/>
                        <a14:foregroundMark x1="61663" y1="80792" x2="61663" y2="80792"/>
                        <a14:foregroundMark x1="77417" y1="82991" x2="77417" y2="82991"/>
                        <a14:foregroundMark x1="90805" y1="86510" x2="90805" y2="86510"/>
                        <a14:foregroundMark x1="96755" y1="93402" x2="96755" y2="93402"/>
                        <a14:foregroundMark x1="67884" y1="99120" x2="67884" y2="99120"/>
                        <a14:foregroundMark x1="34956" y1="57918" x2="34956" y2="57918"/>
                        <a14:foregroundMark x1="34888" y1="56158" x2="34888" y2="56158"/>
                        <a14:foregroundMark x1="36038" y1="53372" x2="36038" y2="53372"/>
                        <a14:backgroundMark x1="38540" y1="97067" x2="38540" y2="97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12" y="1022465"/>
            <a:ext cx="4566424" cy="2144685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7" name="群組 6"/>
          <p:cNvGrpSpPr/>
          <p:nvPr/>
        </p:nvGrpSpPr>
        <p:grpSpPr>
          <a:xfrm>
            <a:off x="11272058" y="6224242"/>
            <a:ext cx="806335" cy="543151"/>
            <a:chOff x="6896672" y="800767"/>
            <a:chExt cx="1046748" cy="746233"/>
          </a:xfrm>
        </p:grpSpPr>
        <p:sp>
          <p:nvSpPr>
            <p:cNvPr id="5" name="圓角矩形 4">
              <a:hlinkClick r:id="rId4"/>
            </p:cNvPr>
            <p:cNvSpPr/>
            <p:nvPr/>
          </p:nvSpPr>
          <p:spPr>
            <a:xfrm>
              <a:off x="6896672" y="800767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4"/>
            </p:cNvPr>
            <p:cNvSpPr>
              <a:spLocks noChangeAspect="1"/>
            </p:cNvSpPr>
            <p:nvPr/>
          </p:nvSpPr>
          <p:spPr>
            <a:xfrm rot="5400000">
              <a:off x="7225545" y="885883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9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817" y="304800"/>
            <a:ext cx="8596668" cy="792876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Lesson Plan 4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817" y="3187130"/>
            <a:ext cx="8827613" cy="3247207"/>
          </a:xfrm>
        </p:spPr>
        <p:txBody>
          <a:bodyPr>
            <a:normAutofit/>
          </a:bodyPr>
          <a:lstStyle/>
          <a:p>
            <a:pPr algn="just"/>
            <a:r>
              <a:rPr lang="en-US" altLang="zh-HK" sz="2400" dirty="0" smtClean="0"/>
              <a:t>Through watching a video about </a:t>
            </a:r>
            <a:r>
              <a:rPr lang="en-US" altLang="zh-HK" sz="2400" dirty="0" err="1" smtClean="0"/>
              <a:t>Mr</a:t>
            </a:r>
            <a:r>
              <a:rPr lang="en-US" altLang="zh-HK" sz="2400" dirty="0" smtClean="0"/>
              <a:t> Fox who learnt to identify and show appreciation to his true friends, students </a:t>
            </a:r>
            <a:r>
              <a:rPr lang="en-US" altLang="zh-HK" sz="2400" dirty="0"/>
              <a:t>are guided </a:t>
            </a:r>
            <a:r>
              <a:rPr lang="en-US" altLang="zh-HK" sz="2400" dirty="0" smtClean="0"/>
              <a:t>to</a:t>
            </a:r>
          </a:p>
          <a:p>
            <a:pPr lvl="1"/>
            <a:r>
              <a:rPr lang="en-US" altLang="zh-HK" sz="2000" dirty="0" smtClean="0"/>
              <a:t>understand the meaning of the saying “A friend in need is a friend indeed”</a:t>
            </a:r>
          </a:p>
          <a:p>
            <a:pPr lvl="1"/>
            <a:r>
              <a:rPr lang="en-US" altLang="zh-HK" sz="2000" dirty="0" smtClean="0"/>
              <a:t>learn </a:t>
            </a:r>
            <a:r>
              <a:rPr lang="en-US" altLang="zh-HK" sz="2000" dirty="0"/>
              <a:t>about the related positive </a:t>
            </a:r>
            <a:r>
              <a:rPr lang="en-US" altLang="zh-HK" sz="2000" dirty="0" smtClean="0"/>
              <a:t>values and </a:t>
            </a:r>
            <a:r>
              <a:rPr lang="en-US" altLang="zh-HK" sz="2000" dirty="0"/>
              <a:t>attitudes (e.g. care for others, empathy</a:t>
            </a:r>
            <a:r>
              <a:rPr lang="en-US" altLang="zh-HK" sz="2000" dirty="0" smtClean="0"/>
              <a:t>)</a:t>
            </a:r>
          </a:p>
          <a:p>
            <a:pPr lvl="1"/>
            <a:r>
              <a:rPr lang="en-US" altLang="zh-HK" sz="2000" dirty="0"/>
              <a:t>write an email to a friend to give </a:t>
            </a:r>
            <a:r>
              <a:rPr lang="en-US" altLang="zh-HK" sz="2000" dirty="0" smtClean="0"/>
              <a:t>advice on </a:t>
            </a:r>
            <a:r>
              <a:rPr lang="en-US" altLang="zh-HK" sz="2000" dirty="0"/>
              <a:t>friendship</a:t>
            </a:r>
            <a:endParaRPr lang="zh-HK" altLang="en-US" sz="2000" dirty="0"/>
          </a:p>
        </p:txBody>
      </p:sp>
      <p:pic>
        <p:nvPicPr>
          <p:cNvPr id="5" name="圖片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81" b="79186" l="9813" r="64000">
                        <a14:foregroundMark x1="21563" y1="55814" x2="21563" y2="55814"/>
                        <a14:foregroundMark x1="21000" y1="65000" x2="21000" y2="65000"/>
                        <a14:foregroundMark x1="19250" y1="62558" x2="19250" y2="62558"/>
                        <a14:foregroundMark x1="25438" y1="61860" x2="25438" y2="61860"/>
                        <a14:foregroundMark x1="29938" y1="62326" x2="29938" y2="62326"/>
                        <a14:foregroundMark x1="36500" y1="62791" x2="36500" y2="62791"/>
                        <a14:foregroundMark x1="47250" y1="61860" x2="47250" y2="61860"/>
                        <a14:foregroundMark x1="54375" y1="63605" x2="54375" y2="63605"/>
                        <a14:foregroundMark x1="42938" y1="62791" x2="42938" y2="62791"/>
                        <a14:foregroundMark x1="46438" y1="55814" x2="46438" y2="55814"/>
                        <a14:foregroundMark x1="41375" y1="54767" x2="41375" y2="54767"/>
                        <a14:foregroundMark x1="51563" y1="62093" x2="51563" y2="62093"/>
                        <a14:foregroundMark x1="48063" y1="63256" x2="48063" y2="63256"/>
                        <a14:foregroundMark x1="23688" y1="72326" x2="23688" y2="72326"/>
                        <a14:foregroundMark x1="18750" y1="74535" x2="18750" y2="74535"/>
                        <a14:foregroundMark x1="18563" y1="75698" x2="18563" y2="75698"/>
                        <a14:foregroundMark x1="53250" y1="74302" x2="53250" y2="74302"/>
                        <a14:foregroundMark x1="55937" y1="73721" x2="55937" y2="73721"/>
                        <a14:foregroundMark x1="52875" y1="71279" x2="52875" y2="71279"/>
                        <a14:foregroundMark x1="50563" y1="70000" x2="50563" y2="70000"/>
                        <a14:foregroundMark x1="58062" y1="76744" x2="58062" y2="76744"/>
                        <a14:foregroundMark x1="51125" y1="71744" x2="51125" y2="71744"/>
                        <a14:foregroundMark x1="56063" y1="73023" x2="56063" y2="73023"/>
                        <a14:foregroundMark x1="57000" y1="79302" x2="57000" y2="79302"/>
                        <a14:foregroundMark x1="15375" y1="75233" x2="15375" y2="75233"/>
                        <a14:foregroundMark x1="16188" y1="77791" x2="16188" y2="77791"/>
                        <a14:foregroundMark x1="32500" y1="49302" x2="32500" y2="49302"/>
                        <a14:foregroundMark x1="33313" y1="45814" x2="33313" y2="45814"/>
                        <a14:foregroundMark x1="30500" y1="48372" x2="30500" y2="48372"/>
                        <a14:foregroundMark x1="29688" y1="47558" x2="29688" y2="47558"/>
                        <a14:foregroundMark x1="32750" y1="47326" x2="32750" y2="47326"/>
                        <a14:foregroundMark x1="33875" y1="44419" x2="33875" y2="44419"/>
                        <a14:foregroundMark x1="34375" y1="43372" x2="34375" y2="43372"/>
                        <a14:foregroundMark x1="34250" y1="42558" x2="34250" y2="42558"/>
                        <a14:foregroundMark x1="28625" y1="50581" x2="28625" y2="50581"/>
                        <a14:foregroundMark x1="28500" y1="49535" x2="28500" y2="49535"/>
                        <a14:foregroundMark x1="27563" y1="49884" x2="27563" y2="49884"/>
                        <a14:foregroundMark x1="32375" y1="69070" x2="32375" y2="69070"/>
                        <a14:foregroundMark x1="35625" y1="71977" x2="35625" y2="71977"/>
                        <a14:foregroundMark x1="33500" y1="20581" x2="33500" y2="20581"/>
                        <a14:foregroundMark x1="33250" y1="72093" x2="33250" y2="72093"/>
                        <a14:foregroundMark x1="32313" y1="71279" x2="32313" y2="71279"/>
                        <a14:foregroundMark x1="23000" y1="70465" x2="23000" y2="70465"/>
                        <a14:foregroundMark x1="26375" y1="70698" x2="26375" y2="70698"/>
                        <a14:foregroundMark x1="16688" y1="74651" x2="16688" y2="74651"/>
                        <a14:foregroundMark x1="15250" y1="75116" x2="15250" y2="75116"/>
                        <a14:foregroundMark x1="21938" y1="52907" x2="21938" y2="52907"/>
                        <a14:foregroundMark x1="22500" y1="57093" x2="22500" y2="57093"/>
                        <a14:foregroundMark x1="52312" y1="54186" x2="52312" y2="54186"/>
                        <a14:foregroundMark x1="53688" y1="53721" x2="53688" y2="53721"/>
                        <a14:foregroundMark x1="54750" y1="51744" x2="54750" y2="51744"/>
                        <a14:foregroundMark x1="46688" y1="52093" x2="46688" y2="52093"/>
                        <a14:foregroundMark x1="48625" y1="52093" x2="48625" y2="52093"/>
                        <a14:foregroundMark x1="50563" y1="51977" x2="50563" y2="51977"/>
                        <a14:foregroundMark x1="22875" y1="51395" x2="22875" y2="51395"/>
                        <a14:foregroundMark x1="19625" y1="61279" x2="19625" y2="61279"/>
                        <a14:foregroundMark x1="56688" y1="61512" x2="56688" y2="61512"/>
                        <a14:foregroundMark x1="56063" y1="60465" x2="56063" y2="60465"/>
                        <a14:foregroundMark x1="56188" y1="65116" x2="56188" y2="65116"/>
                        <a14:foregroundMark x1="58500" y1="64884" x2="58500" y2="64884"/>
                        <a14:foregroundMark x1="58375" y1="63256" x2="58375" y2="63256"/>
                        <a14:foregroundMark x1="57313" y1="63721" x2="57313" y2="63721"/>
                        <a14:foregroundMark x1="55000" y1="61163" x2="55000" y2="61163"/>
                        <a14:foregroundMark x1="24688" y1="59535" x2="24688" y2="59535"/>
                      </a14:backgroundRemoval>
                    </a14:imgEffect>
                  </a14:imgLayer>
                </a14:imgProps>
              </a:ext>
            </a:extLst>
          </a:blip>
          <a:srcRect l="3071" t="19825" r="29207" b="31116"/>
          <a:stretch/>
        </p:blipFill>
        <p:spPr bwMode="auto">
          <a:xfrm>
            <a:off x="1820487" y="898171"/>
            <a:ext cx="5710843" cy="2077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1288684" y="6164173"/>
            <a:ext cx="820034" cy="540327"/>
            <a:chOff x="7426062" y="819808"/>
            <a:chExt cx="1046748" cy="746233"/>
          </a:xfrm>
        </p:grpSpPr>
        <p:sp>
          <p:nvSpPr>
            <p:cNvPr id="10" name="圓角矩形 9">
              <a:hlinkClick r:id="rId4"/>
            </p:cNvPr>
            <p:cNvSpPr/>
            <p:nvPr/>
          </p:nvSpPr>
          <p:spPr>
            <a:xfrm>
              <a:off x="7426062" y="819808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等腰三角形 10">
              <a:hlinkClick r:id="rId4"/>
            </p:cNvPr>
            <p:cNvSpPr>
              <a:spLocks noChangeAspect="1"/>
            </p:cNvSpPr>
            <p:nvPr/>
          </p:nvSpPr>
          <p:spPr>
            <a:xfrm rot="5400000">
              <a:off x="7754935" y="90492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9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247"/>
          </a:xfrm>
        </p:spPr>
        <p:txBody>
          <a:bodyPr>
            <a:noAutofit/>
          </a:bodyPr>
          <a:lstStyle/>
          <a:p>
            <a:r>
              <a:rPr lang="en-US" altLang="zh-HK" sz="3200" dirty="0" smtClean="0">
                <a:solidFill>
                  <a:schemeClr val="accent2">
                    <a:lumMod val="75000"/>
                  </a:schemeClr>
                </a:solidFill>
              </a:rPr>
              <a:t>Lesson Plan 5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1398" y="3229788"/>
            <a:ext cx="9398319" cy="2921629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Through </a:t>
            </a:r>
            <a:r>
              <a:rPr lang="en-US" altLang="zh-HK" sz="2400" dirty="0" smtClean="0"/>
              <a:t>watching a video about a young man’s homesickness when studying abroad, students are </a:t>
            </a:r>
            <a:r>
              <a:rPr lang="en-US" altLang="zh-HK" sz="2400" dirty="0"/>
              <a:t>guided </a:t>
            </a:r>
            <a:r>
              <a:rPr lang="en-US" altLang="zh-HK" sz="2400" dirty="0" smtClean="0"/>
              <a:t>to</a:t>
            </a:r>
          </a:p>
          <a:p>
            <a:pPr lvl="1"/>
            <a:r>
              <a:rPr lang="en-US" altLang="zh-HK" sz="2000" dirty="0" smtClean="0"/>
              <a:t>understand </a:t>
            </a:r>
            <a:r>
              <a:rPr lang="en-US" altLang="zh-HK" sz="2000" dirty="0"/>
              <a:t>the meaning of the </a:t>
            </a:r>
            <a:r>
              <a:rPr lang="en-US" altLang="zh-HK" sz="2000" dirty="0" smtClean="0"/>
              <a:t>saying “Home </a:t>
            </a:r>
            <a:r>
              <a:rPr lang="en-US" altLang="zh-HK" sz="2000" dirty="0"/>
              <a:t>is where the heart </a:t>
            </a:r>
            <a:r>
              <a:rPr lang="en-US" altLang="zh-HK" sz="2000" dirty="0" smtClean="0"/>
              <a:t>is”</a:t>
            </a:r>
          </a:p>
          <a:p>
            <a:pPr lvl="1"/>
            <a:r>
              <a:rPr lang="en-US" altLang="zh-HK" sz="2000" dirty="0" smtClean="0"/>
              <a:t>learn about </a:t>
            </a:r>
            <a:r>
              <a:rPr lang="en-US" altLang="zh-HK" sz="2000" dirty="0"/>
              <a:t>the related positive values </a:t>
            </a:r>
            <a:r>
              <a:rPr lang="en-US" altLang="zh-HK" sz="2000" dirty="0" smtClean="0"/>
              <a:t>and </a:t>
            </a:r>
            <a:r>
              <a:rPr lang="en-US" altLang="zh-HK" sz="2000" dirty="0"/>
              <a:t>attitudes (e.g. be grateful, cherish </a:t>
            </a:r>
            <a:r>
              <a:rPr lang="en-US" altLang="zh-HK" sz="2000" dirty="0" smtClean="0"/>
              <a:t>what </a:t>
            </a:r>
            <a:r>
              <a:rPr lang="en-US" altLang="zh-HK" sz="2000" dirty="0"/>
              <a:t>we have</a:t>
            </a:r>
            <a:r>
              <a:rPr lang="en-US" altLang="zh-HK" sz="2000" dirty="0" smtClean="0"/>
              <a:t>)</a:t>
            </a:r>
          </a:p>
          <a:p>
            <a:pPr lvl="1"/>
            <a:r>
              <a:rPr lang="en-US" altLang="zh-HK" sz="2000" dirty="0" smtClean="0"/>
              <a:t>write </a:t>
            </a:r>
            <a:r>
              <a:rPr lang="en-US" altLang="zh-HK" sz="2000" dirty="0"/>
              <a:t>a </a:t>
            </a:r>
            <a:r>
              <a:rPr lang="en-US" altLang="zh-HK" sz="2000" dirty="0" smtClean="0"/>
              <a:t>recount </a:t>
            </a:r>
            <a:r>
              <a:rPr lang="en-US" altLang="zh-HK" sz="2000" dirty="0"/>
              <a:t>of an incident that </a:t>
            </a:r>
            <a:r>
              <a:rPr lang="en-US" altLang="zh-HK" sz="2000" dirty="0" smtClean="0"/>
              <a:t>shows </a:t>
            </a:r>
            <a:r>
              <a:rPr lang="en-US" altLang="zh-HK" sz="2000" dirty="0"/>
              <a:t>how important their home and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family </a:t>
            </a:r>
            <a:r>
              <a:rPr lang="en-US" altLang="zh-HK" sz="2000" dirty="0"/>
              <a:t>is to them</a:t>
            </a:r>
            <a:endParaRPr lang="zh-HK" altLang="en-US" sz="2000" dirty="0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9"/>
          <a:stretch/>
        </p:blipFill>
        <p:spPr bwMode="auto">
          <a:xfrm>
            <a:off x="3321831" y="925482"/>
            <a:ext cx="3307674" cy="2295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1296997" y="6151417"/>
            <a:ext cx="806334" cy="615429"/>
            <a:chOff x="11296997" y="6151417"/>
            <a:chExt cx="806334" cy="615429"/>
          </a:xfrm>
        </p:grpSpPr>
        <p:sp>
          <p:nvSpPr>
            <p:cNvPr id="5" name="圓角矩形 4">
              <a:hlinkClick r:id="rId3"/>
            </p:cNvPr>
            <p:cNvSpPr/>
            <p:nvPr/>
          </p:nvSpPr>
          <p:spPr>
            <a:xfrm>
              <a:off x="11296997" y="6151417"/>
              <a:ext cx="806334" cy="615429"/>
            </a:xfrm>
            <a:prstGeom prst="roundRect">
              <a:avLst>
                <a:gd name="adj" fmla="val 3133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3"/>
            </p:cNvPr>
            <p:cNvSpPr>
              <a:spLocks noChangeAspect="1"/>
            </p:cNvSpPr>
            <p:nvPr/>
          </p:nvSpPr>
          <p:spPr>
            <a:xfrm rot="5400000">
              <a:off x="11528502" y="6224852"/>
              <a:ext cx="415514" cy="46855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9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69193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1295</TotalTime>
  <Words>1137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微軟正黑體</vt:lpstr>
      <vt:lpstr>Arial</vt:lpstr>
      <vt:lpstr>Monotype Corsiva</vt:lpstr>
      <vt:lpstr>Trebuchet MS</vt:lpstr>
      <vt:lpstr>Wingdings 3</vt:lpstr>
      <vt:lpstr>多面向</vt:lpstr>
      <vt:lpstr>SOWIT Video Resource Kit (Part 1) </vt:lpstr>
      <vt:lpstr>Background</vt:lpstr>
      <vt:lpstr>Aims of the Resource Kit</vt:lpstr>
      <vt:lpstr>Content of the Resource Kit</vt:lpstr>
      <vt:lpstr>Lesson Plan 1   </vt:lpstr>
      <vt:lpstr>Lesson Plan 2 </vt:lpstr>
      <vt:lpstr>Lesson Plan 3 </vt:lpstr>
      <vt:lpstr>Lesson Plan 4  </vt:lpstr>
      <vt:lpstr>Lesson Plan 5 </vt:lpstr>
      <vt:lpstr>Lesson Plan 6 </vt:lpstr>
      <vt:lpstr>Lesson Plan 7 </vt:lpstr>
      <vt:lpstr>Lesson Plan 8 </vt:lpstr>
      <vt:lpstr>Lesson Plan 9 </vt:lpstr>
      <vt:lpstr>Lesson Plan 10 </vt:lpstr>
      <vt:lpstr>Using the SOWIT Video  Resource Kit in the English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of Positive Values and Attitudes through English Proverbs / Wise Sayings</dc:title>
  <dc:creator>EDB</dc:creator>
  <cp:lastModifiedBy>HUNG, Ka-yui Iris</cp:lastModifiedBy>
  <cp:revision>121</cp:revision>
  <dcterms:created xsi:type="dcterms:W3CDTF">2020-07-15T03:38:51Z</dcterms:created>
  <dcterms:modified xsi:type="dcterms:W3CDTF">2021-07-15T02:28:36Z</dcterms:modified>
</cp:coreProperties>
</file>